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74" r:id="rId9"/>
    <p:sldId id="268" r:id="rId10"/>
    <p:sldId id="269" r:id="rId11"/>
    <p:sldId id="270" r:id="rId12"/>
    <p:sldId id="271" r:id="rId13"/>
    <p:sldId id="272" r:id="rId14"/>
    <p:sldId id="273" r:id="rId15"/>
    <p:sldId id="26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B4D6"/>
    <a:srgbClr val="2781A1"/>
    <a:srgbClr val="2F9CC3"/>
    <a:srgbClr val="4EB8CE"/>
    <a:srgbClr val="55A4C3"/>
    <a:srgbClr val="68BCDA"/>
    <a:srgbClr val="095988"/>
    <a:srgbClr val="097A89"/>
    <a:srgbClr val="90CEE4"/>
    <a:srgbClr val="A8D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44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8185-B37E-485C-B251-A78C595B564D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4E08-D91E-40B0-8821-2AB1FF2A1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720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8185-B37E-485C-B251-A78C595B564D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4E08-D91E-40B0-8821-2AB1FF2A1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458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8185-B37E-485C-B251-A78C595B564D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4E08-D91E-40B0-8821-2AB1FF2A1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74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8185-B37E-485C-B251-A78C595B564D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4E08-D91E-40B0-8821-2AB1FF2A1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95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8185-B37E-485C-B251-A78C595B564D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4E08-D91E-40B0-8821-2AB1FF2A1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29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8185-B37E-485C-B251-A78C595B564D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4E08-D91E-40B0-8821-2AB1FF2A1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41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8185-B37E-485C-B251-A78C595B564D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4E08-D91E-40B0-8821-2AB1FF2A1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45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7259" y="122057"/>
            <a:ext cx="9474843" cy="746045"/>
          </a:xfrm>
        </p:spPr>
        <p:txBody>
          <a:bodyPr>
            <a:normAutofit/>
          </a:bodyPr>
          <a:lstStyle>
            <a:lvl1pPr marL="0" algn="l" defTabSz="914400" rtl="0" eaLnBrk="1" latinLnBrk="1" hangingPunct="1">
              <a:defRPr lang="ko-KR" altLang="en-US" sz="3600" b="1" kern="1200" spc="-12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98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8185-B37E-485C-B251-A78C595B564D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4E08-D91E-40B0-8821-2AB1FF2A1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678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8185-B37E-485C-B251-A78C595B564D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4E08-D91E-40B0-8821-2AB1FF2A1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73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8185-B37E-485C-B251-A78C595B564D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4E08-D91E-40B0-8821-2AB1FF2A1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866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68185-B37E-485C-B251-A78C595B564D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C4E08-D91E-40B0-8821-2AB1FF2A1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23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68185-B37E-485C-B251-A78C595B564D}" type="datetimeFigureOut">
              <a:rPr lang="ko-KR" altLang="en-US" smtClean="0"/>
              <a:t>2017-08-28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C4E08-D91E-40B0-8821-2AB1FF2A1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60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04964" y="1944547"/>
            <a:ext cx="4782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98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제주도의 어로문화</a:t>
            </a:r>
            <a:endParaRPr lang="ko-KR" altLang="en-US" sz="4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9598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4924" y="3298786"/>
            <a:ext cx="2262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28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첫 스터디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509043" y="2713988"/>
            <a:ext cx="7173915" cy="0"/>
          </a:xfrm>
          <a:prstGeom prst="line">
            <a:avLst/>
          </a:prstGeom>
          <a:ln w="34925">
            <a:solidFill>
              <a:srgbClr val="095988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970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3973740" y="4294219"/>
            <a:ext cx="15424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</a:t>
            </a:r>
            <a:r>
              <a:rPr lang="en-US" altLang="ko-KR" sz="4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%</a:t>
            </a:r>
            <a:endParaRPr lang="ko-KR" altLang="en-US" sz="5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58125" y="4294219"/>
            <a:ext cx="15424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60</a:t>
            </a:r>
            <a:r>
              <a:rPr lang="en-US" altLang="ko-KR" sz="4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%</a:t>
            </a:r>
            <a:endParaRPr lang="ko-KR" altLang="en-US" sz="5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한반도 본토와 제주도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6DFFE4-5F94-45B0-99D8-0287314A2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86" y="1682130"/>
            <a:ext cx="5678905" cy="425481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5795298-D498-4109-9452-9C1DED0D0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169" y="1682129"/>
            <a:ext cx="5678906" cy="425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20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925974" y="1631360"/>
            <a:ext cx="2693525" cy="0"/>
          </a:xfrm>
          <a:prstGeom prst="line">
            <a:avLst/>
          </a:prstGeom>
          <a:ln>
            <a:solidFill>
              <a:srgbClr val="55A4C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072824" y="1631360"/>
            <a:ext cx="3044142" cy="0"/>
          </a:xfrm>
          <a:prstGeom prst="line">
            <a:avLst/>
          </a:prstGeom>
          <a:ln>
            <a:solidFill>
              <a:srgbClr val="55A4C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14401" y="2303334"/>
            <a:ext cx="1946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lang="en-US" altLang="ko-KR" sz="4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%</a:t>
            </a:r>
            <a:endParaRPr lang="ko-KR" altLang="en-US" sz="5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73740" y="4294219"/>
            <a:ext cx="15424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</a:t>
            </a:r>
            <a:r>
              <a:rPr lang="en-US" altLang="ko-KR" sz="48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%</a:t>
            </a:r>
            <a:endParaRPr lang="ko-KR" altLang="en-US" sz="54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제주도 바다 구성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10853" y="177887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8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걸바다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781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25974" y="5826143"/>
            <a:ext cx="46586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걸바다는 제주도에서 볼 수 있는 바닷가로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바다 속으로 용암이 흘러 들어가 바다 속 지형이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암석으로 이루어져 있으며 수심은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20~40M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정도 되는 곳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202432" y="1778872"/>
            <a:ext cx="87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8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펄바다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781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354437" y="5826143"/>
            <a:ext cx="37914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펄바다는 걸바다를 지나 나오는 곳으로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바다 속 지형이 펄이나 모래 등으로 이루어져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수심이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100M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이상까지 존재하는 바다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6A5B0DD-A2A1-4FEF-91E8-BE34078C1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853" y="181003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32058880" descr="EMB0000f4b46049">
            <a:extLst>
              <a:ext uri="{FF2B5EF4-FFF2-40B4-BE49-F238E27FC236}">
                <a16:creationId xmlns:a16="http://schemas.microsoft.com/office/drawing/2014/main" id="{335BAFCC-5B43-4D05-A64B-62A0112E2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3" y="2267231"/>
            <a:ext cx="4505297" cy="343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6E9F22-E03E-41C2-AEB3-324514843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843" y="2267231"/>
            <a:ext cx="4348080" cy="343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49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제주도 해양 생태계</a:t>
            </a:r>
          </a:p>
        </p:txBody>
      </p:sp>
      <p:sp>
        <p:nvSpPr>
          <p:cNvPr id="4" name="육각형 3"/>
          <p:cNvSpPr/>
          <p:nvPr/>
        </p:nvSpPr>
        <p:spPr>
          <a:xfrm>
            <a:off x="898985" y="2509730"/>
            <a:ext cx="2129742" cy="1835985"/>
          </a:xfrm>
          <a:prstGeom prst="hexagon">
            <a:avLst/>
          </a:prstGeom>
          <a:solidFill>
            <a:srgbClr val="EBF6FA"/>
          </a:solidFill>
          <a:ln w="69850">
            <a:solidFill>
              <a:srgbClr val="C2E4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육각형 4"/>
          <p:cNvSpPr/>
          <p:nvPr/>
        </p:nvSpPr>
        <p:spPr>
          <a:xfrm>
            <a:off x="3607461" y="2509730"/>
            <a:ext cx="2129742" cy="1835985"/>
          </a:xfrm>
          <a:prstGeom prst="hexagon">
            <a:avLst/>
          </a:prstGeom>
          <a:solidFill>
            <a:srgbClr val="EBF6FA"/>
          </a:solidFill>
          <a:ln w="69850">
            <a:solidFill>
              <a:srgbClr val="A8D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육각형 5"/>
          <p:cNvSpPr/>
          <p:nvPr/>
        </p:nvSpPr>
        <p:spPr>
          <a:xfrm>
            <a:off x="6315937" y="2509730"/>
            <a:ext cx="2129742" cy="1835985"/>
          </a:xfrm>
          <a:prstGeom prst="hexagon">
            <a:avLst/>
          </a:prstGeom>
          <a:solidFill>
            <a:srgbClr val="EBF6FA"/>
          </a:solidFill>
          <a:ln w="69850">
            <a:solidFill>
              <a:srgbClr val="90CE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육각형 6"/>
          <p:cNvSpPr/>
          <p:nvPr/>
        </p:nvSpPr>
        <p:spPr>
          <a:xfrm>
            <a:off x="9118939" y="2509730"/>
            <a:ext cx="2129742" cy="1835985"/>
          </a:xfrm>
          <a:prstGeom prst="hexagon">
            <a:avLst/>
          </a:prstGeom>
          <a:solidFill>
            <a:srgbClr val="EBF6FA"/>
          </a:solidFill>
          <a:ln w="69850">
            <a:solidFill>
              <a:srgbClr val="68BC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85664" y="4527923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8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어패류와 </a:t>
            </a:r>
            <a:r>
              <a:rPr lang="ko-KR" altLang="en-US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8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해초류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781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4181" y="4930934"/>
            <a:ext cx="25763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옥돔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구젱이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소라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전복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성게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볼락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조개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뭉게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문어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/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구믄쟁이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능성어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3" name="타원 12"/>
          <p:cNvSpPr/>
          <p:nvPr/>
        </p:nvSpPr>
        <p:spPr>
          <a:xfrm>
            <a:off x="634181" y="3361682"/>
            <a:ext cx="132080" cy="132080"/>
          </a:xfrm>
          <a:prstGeom prst="ellipse">
            <a:avLst/>
          </a:prstGeom>
          <a:solidFill>
            <a:srgbClr val="56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245301" y="3361682"/>
            <a:ext cx="132080" cy="132080"/>
          </a:xfrm>
          <a:prstGeom prst="ellipse">
            <a:avLst/>
          </a:prstGeom>
          <a:solidFill>
            <a:srgbClr val="56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5949172" y="3361682"/>
            <a:ext cx="132080" cy="132080"/>
          </a:xfrm>
          <a:prstGeom prst="ellipse">
            <a:avLst/>
          </a:prstGeom>
          <a:solidFill>
            <a:srgbClr val="56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8692372" y="3361682"/>
            <a:ext cx="132080" cy="132080"/>
          </a:xfrm>
          <a:prstGeom prst="ellipse">
            <a:avLst/>
          </a:prstGeom>
          <a:solidFill>
            <a:srgbClr val="56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1425740" y="3361682"/>
            <a:ext cx="132080" cy="132080"/>
          </a:xfrm>
          <a:prstGeom prst="ellipse">
            <a:avLst/>
          </a:prstGeom>
          <a:solidFill>
            <a:srgbClr val="56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664333" y="4889543"/>
            <a:ext cx="20120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자리돔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수염상어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/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각제기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전갱이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고등어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장어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멸치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13234" y="4930934"/>
            <a:ext cx="19351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고등어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깅이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숭어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다금바리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뭉게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문어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갈치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멸치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57578" y="4930934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볼락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해삼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방어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구릿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흑벵에돔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52327" y="3061270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8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024973" y="306127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8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49146" y="306127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8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34523" y="306127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8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겨울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FD6814-4FF1-45EB-BFFC-235FD756AD7B}"/>
              </a:ext>
            </a:extLst>
          </p:cNvPr>
          <p:cNvSpPr txBox="1"/>
          <p:nvPr/>
        </p:nvSpPr>
        <p:spPr>
          <a:xfrm>
            <a:off x="9249989" y="452395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8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어패류와 </a:t>
            </a:r>
            <a:r>
              <a:rPr lang="ko-KR" altLang="en-US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8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해초류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781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E34153-1E2B-4F9A-AC58-3D498B15D69D}"/>
              </a:ext>
            </a:extLst>
          </p:cNvPr>
          <p:cNvSpPr txBox="1"/>
          <p:nvPr/>
        </p:nvSpPr>
        <p:spPr>
          <a:xfrm>
            <a:off x="6439684" y="4523951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8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어패류와 </a:t>
            </a:r>
            <a:r>
              <a:rPr lang="ko-KR" altLang="en-US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8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해초류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781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2C07BB-1E4D-4AAE-ABF8-6997C82AF546}"/>
              </a:ext>
            </a:extLst>
          </p:cNvPr>
          <p:cNvSpPr txBox="1"/>
          <p:nvPr/>
        </p:nvSpPr>
        <p:spPr>
          <a:xfrm>
            <a:off x="3729255" y="4527923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8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어패류와 </a:t>
            </a:r>
            <a:r>
              <a:rPr lang="ko-KR" altLang="en-US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8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해초류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781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2130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4255323" y="3110228"/>
            <a:ext cx="3681354" cy="0"/>
          </a:xfrm>
          <a:prstGeom prst="line">
            <a:avLst/>
          </a:prstGeom>
          <a:ln w="34925">
            <a:solidFill>
              <a:srgbClr val="095988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887E069-137A-427B-8769-F42BF2C22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4F1052-38ED-49D6-89FD-E0E8B47E7FE1}"/>
              </a:ext>
            </a:extLst>
          </p:cNvPr>
          <p:cNvSpPr txBox="1"/>
          <p:nvPr/>
        </p:nvSpPr>
        <p:spPr>
          <a:xfrm>
            <a:off x="4189073" y="2137587"/>
            <a:ext cx="3813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98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스터디</a:t>
            </a:r>
            <a:endParaRPr lang="ko-KR" altLang="en-US" sz="5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9598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2383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</a:p>
        </p:txBody>
      </p:sp>
      <p:sp>
        <p:nvSpPr>
          <p:cNvPr id="4" name="육각형 3"/>
          <p:cNvSpPr/>
          <p:nvPr/>
        </p:nvSpPr>
        <p:spPr>
          <a:xfrm>
            <a:off x="2064498" y="2509729"/>
            <a:ext cx="2129742" cy="1835985"/>
          </a:xfrm>
          <a:prstGeom prst="hexagon">
            <a:avLst/>
          </a:prstGeom>
          <a:solidFill>
            <a:srgbClr val="EBF6FA"/>
          </a:solidFill>
          <a:ln w="69850">
            <a:solidFill>
              <a:srgbClr val="C2E4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육각형 4"/>
          <p:cNvSpPr/>
          <p:nvPr/>
        </p:nvSpPr>
        <p:spPr>
          <a:xfrm>
            <a:off x="7882360" y="2509729"/>
            <a:ext cx="2129742" cy="1835985"/>
          </a:xfrm>
          <a:prstGeom prst="hexagon">
            <a:avLst/>
          </a:prstGeom>
          <a:solidFill>
            <a:srgbClr val="EBF6FA"/>
          </a:solidFill>
          <a:ln w="69850">
            <a:solidFill>
              <a:srgbClr val="A8D9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378202" y="4508740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8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 번째 과제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5346" y="4878072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오늘 스터디 내용 숙지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796327" y="3361681"/>
            <a:ext cx="132080" cy="132080"/>
          </a:xfrm>
          <a:prstGeom prst="ellipse">
            <a:avLst/>
          </a:prstGeom>
          <a:solidFill>
            <a:srgbClr val="56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614189" y="3361681"/>
            <a:ext cx="132080" cy="132080"/>
          </a:xfrm>
          <a:prstGeom prst="ellipse">
            <a:avLst/>
          </a:prstGeom>
          <a:solidFill>
            <a:srgbClr val="56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0148193" y="3361681"/>
            <a:ext cx="132080" cy="132080"/>
          </a:xfrm>
          <a:prstGeom prst="ellipse">
            <a:avLst/>
          </a:prstGeom>
          <a:solidFill>
            <a:srgbClr val="56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196064" y="4508740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8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번째 과제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50992" y="4883209"/>
            <a:ext cx="17924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어패류와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해초류별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어로도구 찾아오기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제주도를 대상으로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72779" y="306126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8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2678F3-05B1-4209-A1E6-A955CBAA5EEB}"/>
              </a:ext>
            </a:extLst>
          </p:cNvPr>
          <p:cNvSpPr txBox="1"/>
          <p:nvPr/>
        </p:nvSpPr>
        <p:spPr>
          <a:xfrm>
            <a:off x="8290641" y="306126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8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C5572EB-B435-4659-9D29-A648278DF042}"/>
              </a:ext>
            </a:extLst>
          </p:cNvPr>
          <p:cNvSpPr/>
          <p:nvPr/>
        </p:nvSpPr>
        <p:spPr>
          <a:xfrm>
            <a:off x="4334350" y="3361681"/>
            <a:ext cx="132080" cy="132080"/>
          </a:xfrm>
          <a:prstGeom prst="ellipse">
            <a:avLst/>
          </a:prstGeom>
          <a:solidFill>
            <a:srgbClr val="56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126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93983" y="2137587"/>
            <a:ext cx="54040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98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스터디 일정</a:t>
            </a:r>
            <a:endParaRPr lang="ko-KR" altLang="en-US" sz="5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9598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255323" y="3110228"/>
            <a:ext cx="3681354" cy="0"/>
          </a:xfrm>
          <a:prstGeom prst="line">
            <a:avLst/>
          </a:prstGeom>
          <a:ln w="34925">
            <a:solidFill>
              <a:srgbClr val="095988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566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43029" y="3284331"/>
            <a:ext cx="926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spc="-1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98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000" b="1" spc="-1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98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인사</a:t>
            </a:r>
            <a:endParaRPr lang="en-US" altLang="ko-KR" sz="2000" b="1" spc="-1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9598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3891223" y="3284331"/>
            <a:ext cx="1816523" cy="1241380"/>
            <a:chOff x="3872597" y="3191734"/>
            <a:chExt cx="1816523" cy="1241380"/>
          </a:xfrm>
        </p:grpSpPr>
        <p:sp>
          <p:nvSpPr>
            <p:cNvPr id="4" name="직사각형 3"/>
            <p:cNvSpPr/>
            <p:nvPr/>
          </p:nvSpPr>
          <p:spPr>
            <a:xfrm>
              <a:off x="3872597" y="3712595"/>
              <a:ext cx="18165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spc="-1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민족지 고고학 이론</a:t>
              </a:r>
              <a:endParaRPr lang="en-US" altLang="ko-KR" sz="1600" spc="-1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881417" y="3191734"/>
              <a:ext cx="17988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b="1" spc="-1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98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2000" b="1" spc="-1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98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주제 및 목적</a:t>
              </a:r>
              <a:endParaRPr lang="en-US" altLang="ko-KR" sz="2000" b="1" spc="-1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98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185665" y="4094560"/>
              <a:ext cx="11903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spc="-1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상세한 주제</a:t>
              </a:r>
              <a:endParaRPr lang="en-US" altLang="ko-KR" sz="1600" spc="-1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372527" y="3284331"/>
            <a:ext cx="2039981" cy="1241380"/>
            <a:chOff x="6318877" y="3191734"/>
            <a:chExt cx="2039981" cy="1241380"/>
          </a:xfrm>
        </p:grpSpPr>
        <p:sp>
          <p:nvSpPr>
            <p:cNvPr id="6" name="직사각형 5"/>
            <p:cNvSpPr/>
            <p:nvPr/>
          </p:nvSpPr>
          <p:spPr>
            <a:xfrm>
              <a:off x="6335706" y="3712595"/>
              <a:ext cx="20063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spc="-1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한반도 본토와 제주도</a:t>
              </a:r>
              <a:endParaRPr lang="en-US" altLang="ko-KR" sz="1600" spc="-1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318877" y="3191734"/>
              <a:ext cx="20399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b="1" spc="-1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98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2000" b="1" spc="-1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98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제주도의 바다</a:t>
              </a:r>
              <a:endParaRPr lang="en-US" altLang="ko-KR" sz="2000" b="1" spc="-1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98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525502" y="4094560"/>
              <a:ext cx="16267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spc="-1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제주도 바다 구성</a:t>
              </a:r>
              <a:endParaRPr lang="en-US" altLang="ko-KR" sz="1600" spc="-1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123291" y="3284331"/>
            <a:ext cx="1724511" cy="1241380"/>
            <a:chOff x="9047091" y="3191734"/>
            <a:chExt cx="1724511" cy="1241380"/>
          </a:xfrm>
        </p:grpSpPr>
        <p:sp>
          <p:nvSpPr>
            <p:cNvPr id="16" name="직사각형 15"/>
            <p:cNvSpPr/>
            <p:nvPr/>
          </p:nvSpPr>
          <p:spPr>
            <a:xfrm>
              <a:off x="9627215" y="3712595"/>
              <a:ext cx="56425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spc="-1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과제</a:t>
              </a:r>
              <a:endParaRPr lang="en-US" altLang="ko-KR" sz="1600" spc="-1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047091" y="3191734"/>
              <a:ext cx="172451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b="1" spc="-1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98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2000" b="1" spc="-1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9598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다음 스터디</a:t>
              </a:r>
              <a:endParaRPr lang="en-US" altLang="ko-KR" sz="2000" b="1" spc="-1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98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095983" y="4094560"/>
              <a:ext cx="162672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spc="-12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다음 스터디 일정</a:t>
              </a:r>
              <a:endParaRPr lang="en-US" altLang="ko-KR" sz="1600" spc="-1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98778C3-D9E8-4354-8D5B-B5239B356211}"/>
              </a:ext>
            </a:extLst>
          </p:cNvPr>
          <p:cNvSpPr/>
          <p:nvPr/>
        </p:nvSpPr>
        <p:spPr>
          <a:xfrm>
            <a:off x="6484255" y="4525711"/>
            <a:ext cx="1816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2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제주도 해양 생태계</a:t>
            </a:r>
            <a:endParaRPr lang="en-US" altLang="ko-KR" sz="1600" spc="-1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93855D-E401-49FD-819C-A951131AF4EA}"/>
              </a:ext>
            </a:extLst>
          </p:cNvPr>
          <p:cNvSpPr/>
          <p:nvPr/>
        </p:nvSpPr>
        <p:spPr>
          <a:xfrm>
            <a:off x="4422457" y="4525711"/>
            <a:ext cx="7540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spc="-12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필드지</a:t>
            </a:r>
            <a:endParaRPr lang="en-US" altLang="ko-KR" sz="1600" spc="-12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948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4255323" y="3110228"/>
            <a:ext cx="3681354" cy="0"/>
          </a:xfrm>
          <a:prstGeom prst="line">
            <a:avLst/>
          </a:prstGeom>
          <a:ln w="34925">
            <a:solidFill>
              <a:srgbClr val="095988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887E069-137A-427B-8769-F42BF2C22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4F1052-38ED-49D6-89FD-E0E8B47E7FE1}"/>
              </a:ext>
            </a:extLst>
          </p:cNvPr>
          <p:cNvSpPr txBox="1"/>
          <p:nvPr/>
        </p:nvSpPr>
        <p:spPr>
          <a:xfrm>
            <a:off x="5323995" y="2137587"/>
            <a:ext cx="15440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98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인사</a:t>
            </a:r>
            <a:endParaRPr lang="ko-KR" altLang="en-US" sz="5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9598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79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4255323" y="3110228"/>
            <a:ext cx="3681354" cy="0"/>
          </a:xfrm>
          <a:prstGeom prst="line">
            <a:avLst/>
          </a:prstGeom>
          <a:ln w="34925">
            <a:solidFill>
              <a:srgbClr val="095988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887E069-137A-427B-8769-F42BF2C22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4F1052-38ED-49D6-89FD-E0E8B47E7FE1}"/>
              </a:ext>
            </a:extLst>
          </p:cNvPr>
          <p:cNvSpPr txBox="1"/>
          <p:nvPr/>
        </p:nvSpPr>
        <p:spPr>
          <a:xfrm>
            <a:off x="4073655" y="2137587"/>
            <a:ext cx="4044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98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및 목적</a:t>
            </a:r>
            <a:endParaRPr lang="ko-KR" altLang="en-US" sz="5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9598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35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742339" y="492256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C649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이론 설명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2339" y="5242109"/>
            <a:ext cx="10886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현존하는 인류의 문화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행위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관습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관념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물질 등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파악하여 과거의 물질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유물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유구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유적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상호관계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유사성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연관성 등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파악한다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그 파악한 상호관계를 바탕으로 과거 인류의 문화를 추론하는 이론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민족지 고고학이론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5856" y="1452964"/>
            <a:ext cx="4480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답사 주제 배경인 민족지 고고학이론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5468105" y="3320313"/>
            <a:ext cx="929941" cy="450703"/>
          </a:xfrm>
          <a:prstGeom prst="rightArrow">
            <a:avLst>
              <a:gd name="adj1" fmla="val 62881"/>
              <a:gd name="adj2" fmla="val 50000"/>
            </a:avLst>
          </a:prstGeom>
          <a:solidFill>
            <a:srgbClr val="56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8322270" y="3320313"/>
            <a:ext cx="929941" cy="450703"/>
          </a:xfrm>
          <a:prstGeom prst="rightArrow">
            <a:avLst>
              <a:gd name="adj1" fmla="val 62881"/>
              <a:gd name="adj2" fmla="val 50000"/>
            </a:avLst>
          </a:prstGeom>
          <a:solidFill>
            <a:srgbClr val="2F9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552779" y="2440764"/>
            <a:ext cx="2209800" cy="2209800"/>
          </a:xfrm>
          <a:prstGeom prst="roundRect">
            <a:avLst>
              <a:gd name="adj" fmla="val 3991"/>
            </a:avLst>
          </a:prstGeom>
          <a:solidFill>
            <a:srgbClr val="56B4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403212" y="2440764"/>
            <a:ext cx="2209800" cy="2209800"/>
          </a:xfrm>
          <a:prstGeom prst="roundRect">
            <a:avLst>
              <a:gd name="adj" fmla="val 3991"/>
            </a:avLst>
          </a:prstGeom>
          <a:solidFill>
            <a:srgbClr val="2F9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253645" y="2440764"/>
            <a:ext cx="2209800" cy="2209800"/>
          </a:xfrm>
          <a:prstGeom prst="roundRect">
            <a:avLst>
              <a:gd name="adj" fmla="val 3991"/>
            </a:avLst>
          </a:prstGeom>
          <a:solidFill>
            <a:srgbClr val="278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487816" y="2740567"/>
            <a:ext cx="339725" cy="473076"/>
            <a:chOff x="3902076" y="2714625"/>
            <a:chExt cx="339725" cy="473076"/>
          </a:xfrm>
        </p:grpSpPr>
        <p:sp>
          <p:nvSpPr>
            <p:cNvPr id="14" name="Oval 8"/>
            <p:cNvSpPr>
              <a:spLocks noChangeArrowheads="1"/>
            </p:cNvSpPr>
            <p:nvPr/>
          </p:nvSpPr>
          <p:spPr bwMode="auto">
            <a:xfrm>
              <a:off x="3973513" y="2714625"/>
              <a:ext cx="196850" cy="2000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3902076" y="2922588"/>
              <a:ext cx="339725" cy="265113"/>
            </a:xfrm>
            <a:custGeom>
              <a:avLst/>
              <a:gdLst>
                <a:gd name="T0" fmla="*/ 56 w 90"/>
                <a:gd name="T1" fmla="*/ 0 h 70"/>
                <a:gd name="T2" fmla="*/ 34 w 90"/>
                <a:gd name="T3" fmla="*/ 0 h 70"/>
                <a:gd name="T4" fmla="*/ 0 w 90"/>
                <a:gd name="T5" fmla="*/ 34 h 70"/>
                <a:gd name="T6" fmla="*/ 0 w 90"/>
                <a:gd name="T7" fmla="*/ 61 h 70"/>
                <a:gd name="T8" fmla="*/ 0 w 90"/>
                <a:gd name="T9" fmla="*/ 62 h 70"/>
                <a:gd name="T10" fmla="*/ 2 w 90"/>
                <a:gd name="T11" fmla="*/ 62 h 70"/>
                <a:gd name="T12" fmla="*/ 48 w 90"/>
                <a:gd name="T13" fmla="*/ 70 h 70"/>
                <a:gd name="T14" fmla="*/ 88 w 90"/>
                <a:gd name="T15" fmla="*/ 62 h 70"/>
                <a:gd name="T16" fmla="*/ 90 w 90"/>
                <a:gd name="T17" fmla="*/ 61 h 70"/>
                <a:gd name="T18" fmla="*/ 90 w 90"/>
                <a:gd name="T19" fmla="*/ 61 h 70"/>
                <a:gd name="T20" fmla="*/ 90 w 90"/>
                <a:gd name="T21" fmla="*/ 34 h 70"/>
                <a:gd name="T22" fmla="*/ 56 w 90"/>
                <a:gd name="T2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" h="70">
                  <a:moveTo>
                    <a:pt x="56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0" y="68"/>
                    <a:pt x="35" y="70"/>
                    <a:pt x="48" y="70"/>
                  </a:cubicBezTo>
                  <a:cubicBezTo>
                    <a:pt x="73" y="70"/>
                    <a:pt x="87" y="62"/>
                    <a:pt x="88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90" y="15"/>
                    <a:pt x="75" y="0"/>
                    <a:pt x="56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078881" y="2740568"/>
            <a:ext cx="559328" cy="473076"/>
            <a:chOff x="3729038" y="3565525"/>
            <a:chExt cx="679451" cy="574676"/>
          </a:xfrm>
          <a:solidFill>
            <a:srgbClr val="FFCF01"/>
          </a:solidFill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4137026" y="3565525"/>
              <a:ext cx="198438" cy="200025"/>
            </a:xfrm>
            <a:custGeom>
              <a:avLst/>
              <a:gdLst>
                <a:gd name="T0" fmla="*/ 0 w 53"/>
                <a:gd name="T1" fmla="*/ 26 h 53"/>
                <a:gd name="T2" fmla="*/ 15 w 53"/>
                <a:gd name="T3" fmla="*/ 50 h 53"/>
                <a:gd name="T4" fmla="*/ 27 w 53"/>
                <a:gd name="T5" fmla="*/ 53 h 53"/>
                <a:gd name="T6" fmla="*/ 53 w 53"/>
                <a:gd name="T7" fmla="*/ 27 h 53"/>
                <a:gd name="T8" fmla="*/ 27 w 53"/>
                <a:gd name="T9" fmla="*/ 0 h 53"/>
                <a:gd name="T10" fmla="*/ 0 w 53"/>
                <a:gd name="T11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0" y="26"/>
                  </a:moveTo>
                  <a:cubicBezTo>
                    <a:pt x="9" y="31"/>
                    <a:pt x="14" y="40"/>
                    <a:pt x="15" y="50"/>
                  </a:cubicBezTo>
                  <a:cubicBezTo>
                    <a:pt x="19" y="52"/>
                    <a:pt x="23" y="53"/>
                    <a:pt x="27" y="53"/>
                  </a:cubicBezTo>
                  <a:cubicBezTo>
                    <a:pt x="41" y="53"/>
                    <a:pt x="53" y="41"/>
                    <a:pt x="53" y="27"/>
                  </a:cubicBez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6"/>
            <p:cNvSpPr>
              <a:spLocks noChangeArrowheads="1"/>
            </p:cNvSpPr>
            <p:nvPr/>
          </p:nvSpPr>
          <p:spPr bwMode="auto">
            <a:xfrm>
              <a:off x="3973513" y="3667125"/>
              <a:ext cx="196850" cy="20002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3902076" y="3875088"/>
              <a:ext cx="339725" cy="265113"/>
            </a:xfrm>
            <a:custGeom>
              <a:avLst/>
              <a:gdLst>
                <a:gd name="T0" fmla="*/ 56 w 90"/>
                <a:gd name="T1" fmla="*/ 0 h 70"/>
                <a:gd name="T2" fmla="*/ 34 w 90"/>
                <a:gd name="T3" fmla="*/ 0 h 70"/>
                <a:gd name="T4" fmla="*/ 0 w 90"/>
                <a:gd name="T5" fmla="*/ 34 h 70"/>
                <a:gd name="T6" fmla="*/ 0 w 90"/>
                <a:gd name="T7" fmla="*/ 61 h 70"/>
                <a:gd name="T8" fmla="*/ 0 w 90"/>
                <a:gd name="T9" fmla="*/ 62 h 70"/>
                <a:gd name="T10" fmla="*/ 2 w 90"/>
                <a:gd name="T11" fmla="*/ 62 h 70"/>
                <a:gd name="T12" fmla="*/ 48 w 90"/>
                <a:gd name="T13" fmla="*/ 70 h 70"/>
                <a:gd name="T14" fmla="*/ 88 w 90"/>
                <a:gd name="T15" fmla="*/ 62 h 70"/>
                <a:gd name="T16" fmla="*/ 90 w 90"/>
                <a:gd name="T17" fmla="*/ 61 h 70"/>
                <a:gd name="T18" fmla="*/ 90 w 90"/>
                <a:gd name="T19" fmla="*/ 61 h 70"/>
                <a:gd name="T20" fmla="*/ 90 w 90"/>
                <a:gd name="T21" fmla="*/ 34 h 70"/>
                <a:gd name="T22" fmla="*/ 56 w 90"/>
                <a:gd name="T2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" h="70">
                  <a:moveTo>
                    <a:pt x="56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0" y="68"/>
                    <a:pt x="35" y="70"/>
                    <a:pt x="48" y="70"/>
                  </a:cubicBezTo>
                  <a:cubicBezTo>
                    <a:pt x="73" y="70"/>
                    <a:pt x="87" y="62"/>
                    <a:pt x="88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90" y="15"/>
                    <a:pt x="75" y="0"/>
                    <a:pt x="5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ko-KR" dirty="0"/>
                <a:t> </a:t>
              </a:r>
              <a:endParaRPr lang="ko-KR" altLang="en-US" dirty="0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4159251" y="3773488"/>
              <a:ext cx="249238" cy="260350"/>
            </a:xfrm>
            <a:custGeom>
              <a:avLst/>
              <a:gdLst>
                <a:gd name="T0" fmla="*/ 32 w 66"/>
                <a:gd name="T1" fmla="*/ 0 h 69"/>
                <a:gd name="T2" fmla="*/ 10 w 66"/>
                <a:gd name="T3" fmla="*/ 0 h 69"/>
                <a:gd name="T4" fmla="*/ 0 w 66"/>
                <a:gd name="T5" fmla="*/ 22 h 69"/>
                <a:gd name="T6" fmla="*/ 28 w 66"/>
                <a:gd name="T7" fmla="*/ 61 h 69"/>
                <a:gd name="T8" fmla="*/ 28 w 66"/>
                <a:gd name="T9" fmla="*/ 69 h 69"/>
                <a:gd name="T10" fmla="*/ 64 w 66"/>
                <a:gd name="T11" fmla="*/ 62 h 69"/>
                <a:gd name="T12" fmla="*/ 65 w 66"/>
                <a:gd name="T13" fmla="*/ 61 h 69"/>
                <a:gd name="T14" fmla="*/ 66 w 66"/>
                <a:gd name="T15" fmla="*/ 61 h 69"/>
                <a:gd name="T16" fmla="*/ 66 w 66"/>
                <a:gd name="T17" fmla="*/ 34 h 69"/>
                <a:gd name="T18" fmla="*/ 32 w 66"/>
                <a:gd name="T1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9">
                  <a:moveTo>
                    <a:pt x="3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9" y="9"/>
                    <a:pt x="6" y="17"/>
                    <a:pt x="0" y="22"/>
                  </a:cubicBezTo>
                  <a:cubicBezTo>
                    <a:pt x="16" y="27"/>
                    <a:pt x="28" y="43"/>
                    <a:pt x="28" y="61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50" y="68"/>
                    <a:pt x="63" y="62"/>
                    <a:pt x="64" y="62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15"/>
                    <a:pt x="50" y="0"/>
                    <a:pt x="3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3797301" y="3565525"/>
              <a:ext cx="200025" cy="200025"/>
            </a:xfrm>
            <a:custGeom>
              <a:avLst/>
              <a:gdLst>
                <a:gd name="T0" fmla="*/ 27 w 53"/>
                <a:gd name="T1" fmla="*/ 53 h 53"/>
                <a:gd name="T2" fmla="*/ 41 w 53"/>
                <a:gd name="T3" fmla="*/ 49 h 53"/>
                <a:gd name="T4" fmla="*/ 53 w 53"/>
                <a:gd name="T5" fmla="*/ 28 h 53"/>
                <a:gd name="T6" fmla="*/ 53 w 53"/>
                <a:gd name="T7" fmla="*/ 27 h 53"/>
                <a:gd name="T8" fmla="*/ 27 w 53"/>
                <a:gd name="T9" fmla="*/ 0 h 53"/>
                <a:gd name="T10" fmla="*/ 0 w 53"/>
                <a:gd name="T11" fmla="*/ 27 h 53"/>
                <a:gd name="T12" fmla="*/ 27 w 53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3">
                  <a:moveTo>
                    <a:pt x="27" y="53"/>
                  </a:moveTo>
                  <a:cubicBezTo>
                    <a:pt x="32" y="53"/>
                    <a:pt x="37" y="51"/>
                    <a:pt x="41" y="49"/>
                  </a:cubicBezTo>
                  <a:cubicBezTo>
                    <a:pt x="42" y="40"/>
                    <a:pt x="46" y="33"/>
                    <a:pt x="53" y="28"/>
                  </a:cubicBezTo>
                  <a:cubicBezTo>
                    <a:pt x="53" y="28"/>
                    <a:pt x="53" y="27"/>
                    <a:pt x="53" y="27"/>
                  </a:cubicBez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3729038" y="3773488"/>
              <a:ext cx="257175" cy="260350"/>
            </a:xfrm>
            <a:custGeom>
              <a:avLst/>
              <a:gdLst>
                <a:gd name="T0" fmla="*/ 68 w 68"/>
                <a:gd name="T1" fmla="*/ 22 h 69"/>
                <a:gd name="T2" fmla="*/ 58 w 68"/>
                <a:gd name="T3" fmla="*/ 0 h 69"/>
                <a:gd name="T4" fmla="*/ 56 w 68"/>
                <a:gd name="T5" fmla="*/ 0 h 69"/>
                <a:gd name="T6" fmla="*/ 33 w 68"/>
                <a:gd name="T7" fmla="*/ 0 h 69"/>
                <a:gd name="T8" fmla="*/ 0 w 68"/>
                <a:gd name="T9" fmla="*/ 34 h 69"/>
                <a:gd name="T10" fmla="*/ 0 w 68"/>
                <a:gd name="T11" fmla="*/ 61 h 69"/>
                <a:gd name="T12" fmla="*/ 0 w 68"/>
                <a:gd name="T13" fmla="*/ 61 h 69"/>
                <a:gd name="T14" fmla="*/ 2 w 68"/>
                <a:gd name="T15" fmla="*/ 62 h 69"/>
                <a:gd name="T16" fmla="*/ 40 w 68"/>
                <a:gd name="T17" fmla="*/ 69 h 69"/>
                <a:gd name="T18" fmla="*/ 40 w 68"/>
                <a:gd name="T19" fmla="*/ 61 h 69"/>
                <a:gd name="T20" fmla="*/ 68 w 68"/>
                <a:gd name="T21" fmla="*/ 2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69">
                  <a:moveTo>
                    <a:pt x="68" y="22"/>
                  </a:moveTo>
                  <a:cubicBezTo>
                    <a:pt x="62" y="17"/>
                    <a:pt x="59" y="9"/>
                    <a:pt x="58" y="0"/>
                  </a:cubicBezTo>
                  <a:cubicBezTo>
                    <a:pt x="57" y="0"/>
                    <a:pt x="57" y="0"/>
                    <a:pt x="56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16" y="66"/>
                    <a:pt x="29" y="68"/>
                    <a:pt x="40" y="6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0" y="43"/>
                    <a:pt x="52" y="27"/>
                    <a:pt x="68" y="2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203542" y="2740567"/>
            <a:ext cx="642938" cy="450773"/>
            <a:chOff x="4789488" y="2736928"/>
            <a:chExt cx="642938" cy="450773"/>
          </a:xfrm>
        </p:grpSpPr>
        <p:sp>
          <p:nvSpPr>
            <p:cNvPr id="24" name="Freeform 11"/>
            <p:cNvSpPr>
              <a:spLocks/>
            </p:cNvSpPr>
            <p:nvPr/>
          </p:nvSpPr>
          <p:spPr bwMode="auto">
            <a:xfrm>
              <a:off x="4789488" y="2922588"/>
              <a:ext cx="338138" cy="265113"/>
            </a:xfrm>
            <a:custGeom>
              <a:avLst/>
              <a:gdLst>
                <a:gd name="T0" fmla="*/ 56 w 90"/>
                <a:gd name="T1" fmla="*/ 0 h 70"/>
                <a:gd name="T2" fmla="*/ 33 w 90"/>
                <a:gd name="T3" fmla="*/ 0 h 70"/>
                <a:gd name="T4" fmla="*/ 0 w 90"/>
                <a:gd name="T5" fmla="*/ 34 h 70"/>
                <a:gd name="T6" fmla="*/ 0 w 90"/>
                <a:gd name="T7" fmla="*/ 61 h 70"/>
                <a:gd name="T8" fmla="*/ 0 w 90"/>
                <a:gd name="T9" fmla="*/ 62 h 70"/>
                <a:gd name="T10" fmla="*/ 2 w 90"/>
                <a:gd name="T11" fmla="*/ 62 h 70"/>
                <a:gd name="T12" fmla="*/ 48 w 90"/>
                <a:gd name="T13" fmla="*/ 70 h 70"/>
                <a:gd name="T14" fmla="*/ 88 w 90"/>
                <a:gd name="T15" fmla="*/ 62 h 70"/>
                <a:gd name="T16" fmla="*/ 89 w 90"/>
                <a:gd name="T17" fmla="*/ 61 h 70"/>
                <a:gd name="T18" fmla="*/ 90 w 90"/>
                <a:gd name="T19" fmla="*/ 61 h 70"/>
                <a:gd name="T20" fmla="*/ 90 w 90"/>
                <a:gd name="T21" fmla="*/ 34 h 70"/>
                <a:gd name="T22" fmla="*/ 56 w 90"/>
                <a:gd name="T2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" h="70">
                  <a:moveTo>
                    <a:pt x="56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19" y="68"/>
                    <a:pt x="35" y="70"/>
                    <a:pt x="48" y="70"/>
                  </a:cubicBezTo>
                  <a:cubicBezTo>
                    <a:pt x="72" y="70"/>
                    <a:pt x="87" y="62"/>
                    <a:pt x="88" y="62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90" y="15"/>
                    <a:pt x="74" y="0"/>
                    <a:pt x="56" y="0"/>
                  </a:cubicBezTo>
                </a:path>
              </a:pathLst>
            </a:custGeom>
            <a:solidFill>
              <a:schemeClr val="bg1"/>
            </a:solidFill>
            <a:ln w="28575">
              <a:solidFill>
                <a:srgbClr val="2F9CC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5094288" y="2922588"/>
              <a:ext cx="338138" cy="265113"/>
            </a:xfrm>
            <a:custGeom>
              <a:avLst/>
              <a:gdLst>
                <a:gd name="T0" fmla="*/ 56 w 90"/>
                <a:gd name="T1" fmla="*/ 0 h 70"/>
                <a:gd name="T2" fmla="*/ 34 w 90"/>
                <a:gd name="T3" fmla="*/ 0 h 70"/>
                <a:gd name="T4" fmla="*/ 0 w 90"/>
                <a:gd name="T5" fmla="*/ 34 h 70"/>
                <a:gd name="T6" fmla="*/ 0 w 90"/>
                <a:gd name="T7" fmla="*/ 61 h 70"/>
                <a:gd name="T8" fmla="*/ 0 w 90"/>
                <a:gd name="T9" fmla="*/ 62 h 70"/>
                <a:gd name="T10" fmla="*/ 2 w 90"/>
                <a:gd name="T11" fmla="*/ 62 h 70"/>
                <a:gd name="T12" fmla="*/ 48 w 90"/>
                <a:gd name="T13" fmla="*/ 70 h 70"/>
                <a:gd name="T14" fmla="*/ 88 w 90"/>
                <a:gd name="T15" fmla="*/ 62 h 70"/>
                <a:gd name="T16" fmla="*/ 90 w 90"/>
                <a:gd name="T17" fmla="*/ 61 h 70"/>
                <a:gd name="T18" fmla="*/ 90 w 90"/>
                <a:gd name="T19" fmla="*/ 61 h 70"/>
                <a:gd name="T20" fmla="*/ 90 w 90"/>
                <a:gd name="T21" fmla="*/ 34 h 70"/>
                <a:gd name="T22" fmla="*/ 56 w 90"/>
                <a:gd name="T2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" h="70">
                  <a:moveTo>
                    <a:pt x="56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0" y="68"/>
                    <a:pt x="35" y="70"/>
                    <a:pt x="48" y="70"/>
                  </a:cubicBezTo>
                  <a:cubicBezTo>
                    <a:pt x="73" y="70"/>
                    <a:pt x="87" y="62"/>
                    <a:pt x="88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90" y="15"/>
                    <a:pt x="75" y="0"/>
                    <a:pt x="56" y="0"/>
                  </a:cubicBezTo>
                </a:path>
              </a:pathLst>
            </a:custGeom>
            <a:solidFill>
              <a:schemeClr val="bg1"/>
            </a:solidFill>
            <a:ln w="28575">
              <a:solidFill>
                <a:srgbClr val="2F9CC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Oval 10"/>
            <p:cNvSpPr>
              <a:spLocks noChangeArrowheads="1"/>
            </p:cNvSpPr>
            <p:nvPr/>
          </p:nvSpPr>
          <p:spPr bwMode="auto">
            <a:xfrm>
              <a:off x="4859415" y="2736928"/>
              <a:ext cx="193522" cy="193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Oval 12"/>
            <p:cNvSpPr>
              <a:spLocks noChangeArrowheads="1"/>
            </p:cNvSpPr>
            <p:nvPr/>
          </p:nvSpPr>
          <p:spPr bwMode="auto">
            <a:xfrm>
              <a:off x="5168900" y="2736928"/>
              <a:ext cx="188914" cy="1935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831971" y="344221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현존하는 문화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92569" y="345571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과거의 물질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93311" y="3811637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행위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관습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관념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물질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69326" y="3811637"/>
            <a:ext cx="1467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유물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유구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유적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035379" y="34422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CF0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추론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F0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278231" y="3811637"/>
            <a:ext cx="2185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상호관계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유사성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연관성</a:t>
            </a:r>
          </a:p>
        </p:txBody>
      </p:sp>
      <p:sp>
        <p:nvSpPr>
          <p:cNvPr id="38" name="오른쪽 화살표 37"/>
          <p:cNvSpPr/>
          <p:nvPr/>
        </p:nvSpPr>
        <p:spPr>
          <a:xfrm>
            <a:off x="2643882" y="3320313"/>
            <a:ext cx="929941" cy="450703"/>
          </a:xfrm>
          <a:prstGeom prst="rightArrow">
            <a:avLst>
              <a:gd name="adj1" fmla="val 62881"/>
              <a:gd name="adj2" fmla="val 50000"/>
            </a:avLst>
          </a:prstGeom>
          <a:solidFill>
            <a:srgbClr val="68B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728556" y="2440764"/>
            <a:ext cx="2209800" cy="2209800"/>
          </a:xfrm>
          <a:prstGeom prst="roundRect">
            <a:avLst>
              <a:gd name="adj" fmla="val 3991"/>
            </a:avLst>
          </a:prstGeom>
          <a:solidFill>
            <a:srgbClr val="68B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749600" y="3314831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민족지 고고학</a:t>
            </a:r>
          </a:p>
        </p:txBody>
      </p:sp>
    </p:spTree>
    <p:extLst>
      <p:ext uri="{BB962C8B-B14F-4D97-AF65-F5344CB8AC3E}">
        <p14:creationId xmlns:p14="http://schemas.microsoft.com/office/powerpoint/2010/main" val="865735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9C596C-7E8D-4C91-A8F6-2DB26D24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민족지 고고학이론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AD872A-7220-4280-BC93-540A02078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8" y="1865349"/>
            <a:ext cx="5498815" cy="40514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EC8CEE-704A-4DF0-9A12-5408F5BF0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068" y="1862583"/>
            <a:ext cx="5498815" cy="4054187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0518F41-B470-4796-BBB2-9FDF702A748A}"/>
              </a:ext>
            </a:extLst>
          </p:cNvPr>
          <p:cNvSpPr/>
          <p:nvPr/>
        </p:nvSpPr>
        <p:spPr>
          <a:xfrm>
            <a:off x="5274680" y="3489158"/>
            <a:ext cx="1487067" cy="77002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나눔바른고딕" panose="020B0603020101020101"/>
              </a:rPr>
              <a:t>추론</a:t>
            </a:r>
          </a:p>
        </p:txBody>
      </p:sp>
    </p:spTree>
    <p:extLst>
      <p:ext uri="{BB962C8B-B14F-4D97-AF65-F5344CB8AC3E}">
        <p14:creationId xmlns:p14="http://schemas.microsoft.com/office/powerpoint/2010/main" val="82292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745856" y="1452964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 것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상세한 주제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083194" y="45351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8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어로도구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781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29744" y="4995173"/>
            <a:ext cx="186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제주도민의 어로도구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현재와 과거 모두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703358" y="2306786"/>
            <a:ext cx="1915774" cy="1915774"/>
          </a:xfrm>
          <a:prstGeom prst="roundRect">
            <a:avLst>
              <a:gd name="adj" fmla="val 3196"/>
            </a:avLst>
          </a:prstGeom>
          <a:solidFill>
            <a:schemeClr val="bg1"/>
          </a:solidFill>
          <a:ln w="82550">
            <a:solidFill>
              <a:srgbClr val="56B4D6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4134491" y="2941507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사진을</a:t>
            </a:r>
            <a:endParaRPr lang="en-US" altLang="ko-KR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넣으세요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976756" y="45351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8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어로방법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781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8125" y="4995173"/>
            <a:ext cx="186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제주도민의 어로방법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현재와 과거 모두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572869" y="2306786"/>
            <a:ext cx="1915774" cy="1915774"/>
          </a:xfrm>
          <a:prstGeom prst="roundRect">
            <a:avLst>
              <a:gd name="adj" fmla="val 3196"/>
            </a:avLst>
          </a:prstGeom>
          <a:solidFill>
            <a:schemeClr val="bg1"/>
          </a:solidFill>
          <a:ln w="82550">
            <a:solidFill>
              <a:srgbClr val="56B4D6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7028053" y="2941507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사진을</a:t>
            </a:r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넣으세요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846267" y="45463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8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어로생활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307658" y="4985209"/>
            <a:ext cx="2185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제주도민의 어로생활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수확되는 어류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어로도구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어로방법 등을 종합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9442379" y="2306786"/>
            <a:ext cx="1915774" cy="1915774"/>
          </a:xfrm>
          <a:prstGeom prst="roundRect">
            <a:avLst>
              <a:gd name="adj" fmla="val 3196"/>
            </a:avLst>
          </a:prstGeom>
          <a:solidFill>
            <a:schemeClr val="bg1"/>
          </a:solidFill>
          <a:ln w="82550">
            <a:solidFill>
              <a:srgbClr val="56B4D6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9897564" y="2941507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사진을</a:t>
            </a:r>
            <a:endParaRPr lang="en-US" altLang="ko-KR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넣으세요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66027" y="453512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781A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수확되는 어류</a:t>
            </a:r>
            <a:endParaRPr lang="ko-KR" altLang="en-US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781A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9434" y="4985209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제주도에서 수확되는 어류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833847" y="2306786"/>
            <a:ext cx="1915774" cy="1915774"/>
          </a:xfrm>
          <a:prstGeom prst="roundRect">
            <a:avLst>
              <a:gd name="adj" fmla="val 3196"/>
            </a:avLst>
          </a:prstGeom>
          <a:solidFill>
            <a:schemeClr val="bg1"/>
          </a:solidFill>
          <a:ln w="82550">
            <a:solidFill>
              <a:srgbClr val="56B4D6"/>
            </a:solidFill>
          </a:ln>
          <a:effectLst>
            <a:outerShdw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264980" y="2941507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사진을</a:t>
            </a:r>
            <a:endParaRPr lang="en-US" altLang="ko-KR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넣으세요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78127C-AAC5-4C63-8C17-BACB67D76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48" y="2359779"/>
            <a:ext cx="1915774" cy="18627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8C0E41-C5EB-4034-8B8E-50022CC7D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366" y="2359779"/>
            <a:ext cx="1903766" cy="18627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28A641-61AA-432C-A4DC-92C9173AF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868" y="2359779"/>
            <a:ext cx="1915775" cy="18627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4B43A33-476A-40AA-907B-804FF4777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871" y="2359779"/>
            <a:ext cx="1903282" cy="18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77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9C596C-7E8D-4C91-A8F6-2DB26D24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필드지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F4A7FE-A5A5-45F6-B61B-94E938136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57" y="1229505"/>
            <a:ext cx="9990686" cy="5570703"/>
          </a:xfrm>
          <a:prstGeom prst="rect">
            <a:avLst/>
          </a:prstGeom>
        </p:spPr>
      </p:pic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F34C45E3-36A6-4959-9602-29453A4E9387}"/>
              </a:ext>
            </a:extLst>
          </p:cNvPr>
          <p:cNvSpPr/>
          <p:nvPr/>
        </p:nvSpPr>
        <p:spPr>
          <a:xfrm>
            <a:off x="2118149" y="3145554"/>
            <a:ext cx="481264" cy="45719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30822EC1-584F-4AFE-BD0B-6F9E68CC0375}"/>
              </a:ext>
            </a:extLst>
          </p:cNvPr>
          <p:cNvSpPr/>
          <p:nvPr/>
        </p:nvSpPr>
        <p:spPr>
          <a:xfrm>
            <a:off x="2478771" y="3266019"/>
            <a:ext cx="481264" cy="45719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5DCA2C13-9934-4B1D-96B4-31772207DBC4}"/>
              </a:ext>
            </a:extLst>
          </p:cNvPr>
          <p:cNvSpPr/>
          <p:nvPr/>
        </p:nvSpPr>
        <p:spPr>
          <a:xfrm>
            <a:off x="5787125" y="1931523"/>
            <a:ext cx="481264" cy="45719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8D84826F-B868-4C01-9F1E-8C158E911560}"/>
              </a:ext>
            </a:extLst>
          </p:cNvPr>
          <p:cNvSpPr/>
          <p:nvPr/>
        </p:nvSpPr>
        <p:spPr>
          <a:xfrm>
            <a:off x="5474952" y="1972620"/>
            <a:ext cx="481264" cy="45719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B011490F-0D83-48AF-AFA4-BE1618498FBC}"/>
              </a:ext>
            </a:extLst>
          </p:cNvPr>
          <p:cNvSpPr/>
          <p:nvPr/>
        </p:nvSpPr>
        <p:spPr>
          <a:xfrm>
            <a:off x="5686300" y="2201219"/>
            <a:ext cx="481264" cy="45719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578507AD-571E-4591-B71F-64E5E4BA9AB0}"/>
              </a:ext>
            </a:extLst>
          </p:cNvPr>
          <p:cNvSpPr/>
          <p:nvPr/>
        </p:nvSpPr>
        <p:spPr>
          <a:xfrm>
            <a:off x="9518091" y="2253544"/>
            <a:ext cx="481264" cy="457199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134BC14-C6D4-4D28-A685-02E231962045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2134191" y="3602753"/>
            <a:ext cx="224590" cy="237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76A64E-F289-48F0-B306-59812E873C87}"/>
              </a:ext>
            </a:extLst>
          </p:cNvPr>
          <p:cNvCxnSpPr>
            <a:cxnSpLocks/>
            <a:stCxn id="8" idx="5"/>
          </p:cNvCxnSpPr>
          <p:nvPr/>
        </p:nvCxnSpPr>
        <p:spPr>
          <a:xfrm>
            <a:off x="2889556" y="3656263"/>
            <a:ext cx="415384" cy="3394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53FA4BB-C25C-459D-95DD-7094CFC31B18}"/>
              </a:ext>
            </a:extLst>
          </p:cNvPr>
          <p:cNvSpPr txBox="1"/>
          <p:nvPr/>
        </p:nvSpPr>
        <p:spPr>
          <a:xfrm>
            <a:off x="1255886" y="3860898"/>
            <a:ext cx="175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비양리어촌계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7F7D0-E47A-4475-A684-5AEA5AE361DA}"/>
              </a:ext>
            </a:extLst>
          </p:cNvPr>
          <p:cNvSpPr txBox="1"/>
          <p:nvPr/>
        </p:nvSpPr>
        <p:spPr>
          <a:xfrm>
            <a:off x="2941426" y="3995287"/>
            <a:ext cx="175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금능어촌계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CBD3129-EEDB-4CAD-B4ED-944EE901DA73}"/>
              </a:ext>
            </a:extLst>
          </p:cNvPr>
          <p:cNvCxnSpPr>
            <a:stCxn id="10" idx="3"/>
          </p:cNvCxnSpPr>
          <p:nvPr/>
        </p:nvCxnSpPr>
        <p:spPr>
          <a:xfrm flipH="1">
            <a:off x="5037806" y="2362864"/>
            <a:ext cx="507625" cy="151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AB9C2F0-2CD1-4C6A-8DD3-6F4C0AD6632D}"/>
              </a:ext>
            </a:extLst>
          </p:cNvPr>
          <p:cNvSpPr txBox="1"/>
          <p:nvPr/>
        </p:nvSpPr>
        <p:spPr>
          <a:xfrm>
            <a:off x="2630870" y="2360536"/>
            <a:ext cx="251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제주민속자연사박물관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ea typeface="나눔바른고딕" panose="020B0603020101020101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E1F36D4-6848-42F6-823D-E46987266F0D}"/>
              </a:ext>
            </a:extLst>
          </p:cNvPr>
          <p:cNvCxnSpPr>
            <a:stCxn id="11" idx="4"/>
          </p:cNvCxnSpPr>
          <p:nvPr/>
        </p:nvCxnSpPr>
        <p:spPr>
          <a:xfrm flipH="1">
            <a:off x="5632452" y="2658418"/>
            <a:ext cx="294480" cy="2819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207962-7F31-4F32-A844-DDB0237B057C}"/>
              </a:ext>
            </a:extLst>
          </p:cNvPr>
          <p:cNvSpPr txBox="1"/>
          <p:nvPr/>
        </p:nvSpPr>
        <p:spPr>
          <a:xfrm>
            <a:off x="4615489" y="2992692"/>
            <a:ext cx="21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제주대학교 박물관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4C0F3A0-A5C7-49B1-98E5-CEBB6E5502A6}"/>
              </a:ext>
            </a:extLst>
          </p:cNvPr>
          <p:cNvCxnSpPr>
            <a:stCxn id="9" idx="5"/>
          </p:cNvCxnSpPr>
          <p:nvPr/>
        </p:nvCxnSpPr>
        <p:spPr>
          <a:xfrm>
            <a:off x="6197910" y="2321767"/>
            <a:ext cx="479552" cy="126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C5BF370-A677-4373-88EA-8538C136FBD5}"/>
              </a:ext>
            </a:extLst>
          </p:cNvPr>
          <p:cNvSpPr txBox="1"/>
          <p:nvPr/>
        </p:nvSpPr>
        <p:spPr>
          <a:xfrm>
            <a:off x="6662080" y="2247585"/>
            <a:ext cx="196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국립제주박물관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B75E18B-95E7-4F59-9BF2-EA502290AC5A}"/>
              </a:ext>
            </a:extLst>
          </p:cNvPr>
          <p:cNvCxnSpPr>
            <a:stCxn id="12" idx="3"/>
          </p:cNvCxnSpPr>
          <p:nvPr/>
        </p:nvCxnSpPr>
        <p:spPr>
          <a:xfrm flipH="1">
            <a:off x="9358196" y="2643788"/>
            <a:ext cx="230374" cy="3489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85B6208-F2CC-468F-B940-B7FDDA9BB6C5}"/>
              </a:ext>
            </a:extLst>
          </p:cNvPr>
          <p:cNvSpPr txBox="1"/>
          <p:nvPr/>
        </p:nvSpPr>
        <p:spPr>
          <a:xfrm>
            <a:off x="8486274" y="3013604"/>
            <a:ext cx="1382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나눔바른고딕" panose="020B0603020101020101"/>
              </a:rPr>
              <a:t>해녀박물관</a:t>
            </a:r>
          </a:p>
        </p:txBody>
      </p:sp>
    </p:spTree>
    <p:extLst>
      <p:ext uri="{BB962C8B-B14F-4D97-AF65-F5344CB8AC3E}">
        <p14:creationId xmlns:p14="http://schemas.microsoft.com/office/powerpoint/2010/main" val="1345702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4255323" y="3110228"/>
            <a:ext cx="3681354" cy="0"/>
          </a:xfrm>
          <a:prstGeom prst="line">
            <a:avLst/>
          </a:prstGeom>
          <a:ln w="34925">
            <a:solidFill>
              <a:srgbClr val="095988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887E069-137A-427B-8769-F42BF2C22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4F1052-38ED-49D6-89FD-E0E8B47E7FE1}"/>
              </a:ext>
            </a:extLst>
          </p:cNvPr>
          <p:cNvSpPr txBox="1"/>
          <p:nvPr/>
        </p:nvSpPr>
        <p:spPr>
          <a:xfrm>
            <a:off x="3849236" y="2137587"/>
            <a:ext cx="44935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9598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제주도의 바다</a:t>
            </a:r>
            <a:endParaRPr lang="ko-KR" altLang="en-US" sz="54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9598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558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335</Words>
  <Application>Microsoft Office PowerPoint</Application>
  <PresentationFormat>와이드스크린</PresentationFormat>
  <Paragraphs>106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민족지 고고학이론</vt:lpstr>
      <vt:lpstr>민족지 고고학이론</vt:lpstr>
      <vt:lpstr>상세한 주제</vt:lpstr>
      <vt:lpstr>필드지</vt:lpstr>
      <vt:lpstr>PowerPoint 프레젠테이션</vt:lpstr>
      <vt:lpstr>한반도 본토와 제주도</vt:lpstr>
      <vt:lpstr>제주도 바다 구성</vt:lpstr>
      <vt:lpstr>제주도 해양 생태계</vt:lpstr>
      <vt:lpstr>PowerPoint 프레젠테이션</vt:lpstr>
      <vt:lpstr>과제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YangJihoon</dc:creator>
  <cp:lastModifiedBy>박성호</cp:lastModifiedBy>
  <cp:revision>31</cp:revision>
  <dcterms:created xsi:type="dcterms:W3CDTF">2017-05-23T14:01:29Z</dcterms:created>
  <dcterms:modified xsi:type="dcterms:W3CDTF">2017-08-27T15:34:20Z</dcterms:modified>
</cp:coreProperties>
</file>